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06" y="488275"/>
            <a:ext cx="7900988" cy="5549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700"/>
              </a:lnSpc>
              <a:buNone/>
            </a:pPr>
            <a:r>
              <a:rPr lang="en-US" sz="6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Healthcare Fraud Detection:</a:t>
            </a:r>
            <a:pPr algn="l" indent="0" marL="0">
              <a:lnSpc>
                <a:spcPts val="8700"/>
              </a:lnSpc>
              <a:buNone/>
            </a:pPr>
            <a:r>
              <a:rPr lang="en-US" sz="6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 Machine Learning Approach</a:t>
            </a:r>
            <a:endParaRPr lang="en-US" sz="6950" dirty="0"/>
          </a:p>
        </p:txBody>
      </p:sp>
      <p:sp>
        <p:nvSpPr>
          <p:cNvPr id="4" name="Text 1"/>
          <p:cNvSpPr/>
          <p:nvPr/>
        </p:nvSpPr>
        <p:spPr>
          <a:xfrm>
            <a:off x="621506" y="6304121"/>
            <a:ext cx="7900988" cy="887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Maximizing Recovery &amp; Operational Efficiency</a:t>
            </a:r>
            <a:endParaRPr lang="en-US" sz="2750" dirty="0"/>
          </a:p>
        </p:txBody>
      </p:sp>
      <p:sp>
        <p:nvSpPr>
          <p:cNvPr id="5" name="Text 2"/>
          <p:cNvSpPr/>
          <p:nvPr/>
        </p:nvSpPr>
        <p:spPr>
          <a:xfrm>
            <a:off x="621506" y="7458194"/>
            <a:ext cx="790098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315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Any Question 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3100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Thank You!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721" y="522684"/>
            <a:ext cx="7813358" cy="1188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Problem: The High Cost of Fraud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51721" y="1995964"/>
            <a:ext cx="7813358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Healthcare fraud is a significant challenge, draining millions from the system annually. Identifying these fraudulent activities is akin to finding a needle in a haystack, buried within vast amounts of legitimate data.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51721" y="3122414"/>
            <a:ext cx="3811667" cy="2350651"/>
          </a:xfrm>
          <a:prstGeom prst="roundRect">
            <a:avLst>
              <a:gd name="adj" fmla="val 4668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28861" y="3122414"/>
            <a:ext cx="91440" cy="2350651"/>
          </a:xfrm>
          <a:prstGeom prst="roundRect">
            <a:avLst>
              <a:gd name="adj" fmla="val 87315"/>
            </a:avLst>
          </a:prstGeom>
          <a:solidFill>
            <a:srgbClr val="F2F2F3"/>
          </a:solidFill>
          <a:ln/>
        </p:spPr>
      </p:sp>
      <p:sp>
        <p:nvSpPr>
          <p:cNvPr id="7" name="Text 4"/>
          <p:cNvSpPr/>
          <p:nvPr/>
        </p:nvSpPr>
        <p:spPr>
          <a:xfrm>
            <a:off x="6433185" y="3335298"/>
            <a:ext cx="3317319" cy="594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Healthcare fraud drains millions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433185" y="4043363"/>
            <a:ext cx="3317319" cy="1216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Identifying fraudulent activities is like finding a needle in a haystack amidst massive datasets, impacting overall system integrity.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10153412" y="3122414"/>
            <a:ext cx="3811667" cy="2350651"/>
          </a:xfrm>
          <a:prstGeom prst="roundRect">
            <a:avLst>
              <a:gd name="adj" fmla="val 4668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30552" y="3122414"/>
            <a:ext cx="91440" cy="2350651"/>
          </a:xfrm>
          <a:prstGeom prst="roundRect">
            <a:avLst>
              <a:gd name="adj" fmla="val 87315"/>
            </a:avLst>
          </a:prstGeom>
          <a:solidFill>
            <a:srgbClr val="F2F2F3"/>
          </a:solidFill>
          <a:ln/>
        </p:spPr>
      </p:sp>
      <p:sp>
        <p:nvSpPr>
          <p:cNvPr id="11" name="Text 8"/>
          <p:cNvSpPr/>
          <p:nvPr/>
        </p:nvSpPr>
        <p:spPr>
          <a:xfrm>
            <a:off x="10434876" y="3335298"/>
            <a:ext cx="3232071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Imbalance Challenge: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434876" y="3746302"/>
            <a:ext cx="3317319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Fraud cases &lt; 10%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of total claims, posing a significant hurdle for traditional detection methods.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51721" y="5663089"/>
            <a:ext cx="3811667" cy="2046446"/>
          </a:xfrm>
          <a:prstGeom prst="roundRect">
            <a:avLst>
              <a:gd name="adj" fmla="val 5362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28861" y="5663089"/>
            <a:ext cx="91440" cy="2046446"/>
          </a:xfrm>
          <a:prstGeom prst="roundRect">
            <a:avLst>
              <a:gd name="adj" fmla="val 87315"/>
            </a:avLst>
          </a:prstGeom>
          <a:solidFill>
            <a:srgbClr val="F2F2F3"/>
          </a:solidFill>
          <a:ln/>
        </p:spPr>
      </p:sp>
      <p:sp>
        <p:nvSpPr>
          <p:cNvPr id="15" name="Text 12"/>
          <p:cNvSpPr/>
          <p:nvPr/>
        </p:nvSpPr>
        <p:spPr>
          <a:xfrm>
            <a:off x="6433185" y="5875973"/>
            <a:ext cx="3317319" cy="594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Goal: Proactive Predictive Modeling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433185" y="6584037"/>
            <a:ext cx="3317319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Move beyond reactive manual audits towards a preventative, data-driven approach for early detection.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Methodology: Engineering the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2259"/>
            <a:ext cx="3664744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Pipeline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57111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Aggregated thousands of transactional claims into unique Provider Behavioral Profiles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066693"/>
            <a:ext cx="28550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Handling Imbalance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Used SMOTE (Synthetic Minority Over-sampling Technique) to teach the model what fraud looks like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Models Tested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Logistic Regression (Linear Baseline) vs. Random Forest (Complex Ensemble)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75973"/>
            <a:ext cx="86351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Model Comparison &amp; Selection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2898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Hypothesis: We thought Random Forest would win due to complexity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15886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Reality: Logistic Regression outperformed Random Forest in Recall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22898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Why? Feature engineering successfully linearized the fraud signals (e.g., High Cost + High Volume = Risk)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615886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Result: Simpler model = Higher Transparency + Better Detection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17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Results: The Champion Model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49441"/>
            <a:ext cx="3664744" cy="1730812"/>
          </a:xfrm>
          <a:prstGeom prst="roundRect">
            <a:avLst>
              <a:gd name="adj" fmla="val 5504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3406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Selected Model: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3897154"/>
            <a:ext cx="31501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149441"/>
            <a:ext cx="3664863" cy="1730812"/>
          </a:xfrm>
          <a:prstGeom prst="roundRect">
            <a:avLst>
              <a:gd name="adj" fmla="val 5504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42642" y="3406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Primary Metric: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42642" y="3897154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85.2% Recall (Sensitivity) - We catch 86 out of 101 fraudsters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7067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1084" y="5364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Trade-off: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51084" y="5854779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Accepted ~46% Precision (False Alarms) to ensure we don't miss the theft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964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Business Impact: The Money Slide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4711"/>
            <a:ext cx="41106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Financial Analysis on Test Set: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1255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$10.1M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793790" y="524434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Projected Loss (No Model)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421255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$8.4M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524434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Projected Savings (With Model)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020395" y="421255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83%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6020395" y="524434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ROI: The model recovers of potential fraud losses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736759"/>
            <a:ext cx="7712631" cy="1278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Error Analysis: False Positives (The Innocents)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2085" y="2321481"/>
            <a:ext cx="77126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Legitimate providers flagged as 'High Risk' due to naturally high metrics.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2085" y="2878574"/>
            <a:ext cx="3754041" cy="2204918"/>
          </a:xfrm>
          <a:prstGeom prst="roundRect">
            <a:avLst>
              <a:gd name="adj" fmla="val 4977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79225" y="2878574"/>
            <a:ext cx="91440" cy="2204918"/>
          </a:xfrm>
          <a:prstGeom prst="roundRect">
            <a:avLst>
              <a:gd name="adj" fmla="val 93924"/>
            </a:avLst>
          </a:prstGeom>
          <a:solidFill>
            <a:srgbClr val="F2F2F3"/>
          </a:solidFill>
          <a:ln/>
        </p:spPr>
      </p:sp>
      <p:sp>
        <p:nvSpPr>
          <p:cNvPr id="7" name="Text 4"/>
          <p:cNvSpPr/>
          <p:nvPr/>
        </p:nvSpPr>
        <p:spPr>
          <a:xfrm>
            <a:off x="6497955" y="3105864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Provider PRV55916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497955" y="3547943"/>
            <a:ext cx="3230880" cy="13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Flagged for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$1.3M revenue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(46x average) and 90% inpatient share; likely a hospital penalized for legitimate high-cost care.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160556" y="2878574"/>
            <a:ext cx="3754160" cy="2204918"/>
          </a:xfrm>
          <a:prstGeom prst="roundRect">
            <a:avLst>
              <a:gd name="adj" fmla="val 4977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37696" y="2878574"/>
            <a:ext cx="91440" cy="2204918"/>
          </a:xfrm>
          <a:prstGeom prst="roundRect">
            <a:avLst>
              <a:gd name="adj" fmla="val 93924"/>
            </a:avLst>
          </a:prstGeom>
          <a:solidFill>
            <a:srgbClr val="F2F2F3"/>
          </a:solidFill>
          <a:ln/>
        </p:spPr>
      </p:sp>
      <p:sp>
        <p:nvSpPr>
          <p:cNvPr id="11" name="Text 8"/>
          <p:cNvSpPr/>
          <p:nvPr/>
        </p:nvSpPr>
        <p:spPr>
          <a:xfrm>
            <a:off x="10456426" y="3105864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Provider PRV52063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456426" y="3547943"/>
            <a:ext cx="3230999" cy="13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Flagged for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792 claims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(15x average); likely a multi-doctor clinic misclassified as "churning" due to high volume.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2085" y="5287923"/>
            <a:ext cx="3754041" cy="2204918"/>
          </a:xfrm>
          <a:prstGeom prst="roundRect">
            <a:avLst>
              <a:gd name="adj" fmla="val 4977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79225" y="5287923"/>
            <a:ext cx="91440" cy="2204918"/>
          </a:xfrm>
          <a:prstGeom prst="roundRect">
            <a:avLst>
              <a:gd name="adj" fmla="val 93924"/>
            </a:avLst>
          </a:prstGeom>
          <a:solidFill>
            <a:srgbClr val="F2F2F3"/>
          </a:solidFill>
          <a:ln/>
        </p:spPr>
      </p:sp>
      <p:sp>
        <p:nvSpPr>
          <p:cNvPr id="15" name="Text 12"/>
          <p:cNvSpPr/>
          <p:nvPr/>
        </p:nvSpPr>
        <p:spPr>
          <a:xfrm>
            <a:off x="6497955" y="5515213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Provider PRV51456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497955" y="5957292"/>
            <a:ext cx="3230880" cy="13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Flagged for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$1.03M revenue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; confirms the model systematically biases against expensive inpatient facilities.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350" y="774978"/>
            <a:ext cx="7729299" cy="1263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Error Analysis: False Negatives (The Missed Fraud)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7350" y="2341364"/>
            <a:ext cx="7729299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Fraudsters missed because they operated within 'normal' statistical ranges.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7350" y="2892028"/>
            <a:ext cx="3763566" cy="2180273"/>
          </a:xfrm>
          <a:prstGeom prst="roundRect">
            <a:avLst>
              <a:gd name="adj" fmla="val 5033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84490" y="2892028"/>
            <a:ext cx="91440" cy="2180273"/>
          </a:xfrm>
          <a:prstGeom prst="roundRect">
            <a:avLst>
              <a:gd name="adj" fmla="val 92834"/>
            </a:avLst>
          </a:prstGeom>
          <a:solidFill>
            <a:srgbClr val="F2F2F3"/>
          </a:solidFill>
          <a:ln/>
        </p:spPr>
      </p:sp>
      <p:sp>
        <p:nvSpPr>
          <p:cNvPr id="7" name="Text 4"/>
          <p:cNvSpPr/>
          <p:nvPr/>
        </p:nvSpPr>
        <p:spPr>
          <a:xfrm>
            <a:off x="1000839" y="3116937"/>
            <a:ext cx="2526387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Provider PRV57667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00839" y="3553897"/>
            <a:ext cx="3245168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Missed because $20k revenue was lower than the legitimate average, failing to trigger financial thresholds.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4672965" y="2892028"/>
            <a:ext cx="3763685" cy="2180273"/>
          </a:xfrm>
          <a:prstGeom prst="roundRect">
            <a:avLst>
              <a:gd name="adj" fmla="val 5033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50105" y="2892028"/>
            <a:ext cx="91440" cy="2180273"/>
          </a:xfrm>
          <a:prstGeom prst="roundRect">
            <a:avLst>
              <a:gd name="adj" fmla="val 92834"/>
            </a:avLst>
          </a:prstGeom>
          <a:solidFill>
            <a:srgbClr val="F2F2F3"/>
          </a:solidFill>
          <a:ln/>
        </p:spPr>
      </p:sp>
      <p:sp>
        <p:nvSpPr>
          <p:cNvPr id="11" name="Text 8"/>
          <p:cNvSpPr/>
          <p:nvPr/>
        </p:nvSpPr>
        <p:spPr>
          <a:xfrm>
            <a:off x="4966454" y="3116937"/>
            <a:ext cx="2526387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Provider PRV57569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4966454" y="3553897"/>
            <a:ext cx="3245287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Missed because metrics were statistically average (73 claims, $57k), effectively camouflaging the fraud.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7350" y="5274350"/>
            <a:ext cx="3763566" cy="2180273"/>
          </a:xfrm>
          <a:prstGeom prst="roundRect">
            <a:avLst>
              <a:gd name="adj" fmla="val 5033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84490" y="5274350"/>
            <a:ext cx="91440" cy="2180273"/>
          </a:xfrm>
          <a:prstGeom prst="roundRect">
            <a:avLst>
              <a:gd name="adj" fmla="val 92834"/>
            </a:avLst>
          </a:prstGeom>
          <a:solidFill>
            <a:srgbClr val="F2F2F3"/>
          </a:solidFill>
          <a:ln/>
        </p:spPr>
      </p:sp>
      <p:sp>
        <p:nvSpPr>
          <p:cNvPr id="15" name="Text 12"/>
          <p:cNvSpPr/>
          <p:nvPr/>
        </p:nvSpPr>
        <p:spPr>
          <a:xfrm>
            <a:off x="1000839" y="5499259"/>
            <a:ext cx="2526387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Provider PRV54505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1000839" y="5936218"/>
            <a:ext cx="3245168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Missed because low claim volume (38 claims) mathematically offset the risk signal from their high unit costs.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2261"/>
            <a:ext cx="108145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Roadmap &amp; Recommendations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1202"/>
            <a:ext cx="6407944" cy="2411254"/>
          </a:xfrm>
          <a:prstGeom prst="roundRect">
            <a:avLst>
              <a:gd name="adj" fmla="val 3951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24270" y="4881682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3D3D42"/>
          </a:solidFill>
          <a:ln/>
        </p:spPr>
      </p:sp>
      <p:sp>
        <p:nvSpPr>
          <p:cNvPr id="6" name="Text 3"/>
          <p:cNvSpPr/>
          <p:nvPr/>
        </p:nvSpPr>
        <p:spPr>
          <a:xfrm>
            <a:off x="3827621" y="50053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51084" y="5788938"/>
            <a:ext cx="28876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Fixing False Positives: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627935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 'Peer-Group Normalization' (Compare Hospitals to Hospitals, not Doctors).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4851202"/>
            <a:ext cx="6408063" cy="2411254"/>
          </a:xfrm>
          <a:prstGeom prst="roundRect">
            <a:avLst>
              <a:gd name="adj" fmla="val 3951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59027" y="4881682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3D3D42"/>
          </a:solidFill>
          <a:ln/>
        </p:spPr>
      </p:sp>
      <p:sp>
        <p:nvSpPr>
          <p:cNvPr id="11" name="Text 8"/>
          <p:cNvSpPr/>
          <p:nvPr/>
        </p:nvSpPr>
        <p:spPr>
          <a:xfrm>
            <a:off x="10462498" y="50053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685842" y="5788938"/>
            <a:ext cx="30896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Fixing False Negatives: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685842" y="627935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Deploy 'Unsupervised Anomaly Detection' (Isolation Forest) to catch strange patterns rather than just high costs.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2025-12-03T15:02:11Z</dcterms:created>
  <dcterms:modified xsi:type="dcterms:W3CDTF">2025-12-03T15:02:11Z</dcterms:modified>
</cp:coreProperties>
</file>